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6" r:id="rId11"/>
    <p:sldId id="267" r:id="rId12"/>
  </p:sldIdLst>
  <p:sldSz cx="9144000" cy="5143500" type="screen16x9"/>
  <p:notesSz cx="6858000" cy="9144000"/>
  <p:embeddedFontLst>
    <p:embeddedFont>
      <p:font typeface="Lato" panose="020B0604020202020204" charset="0"/>
      <p:regular r:id="rId14"/>
      <p:bold r:id="rId15"/>
      <p:italic r:id="rId16"/>
      <p:boldItalic r:id="rId17"/>
    </p:embeddedFont>
    <p:embeddedFont>
      <p:font typeface="Montserrat" panose="020B0604020202020204" charset="0"/>
      <p:regular r:id="rId18"/>
      <p:bold r:id="rId19"/>
      <p:italic r:id="rId20"/>
      <p:boldItalic r:id="rId21"/>
    </p:embeddedFont>
    <p:embeddedFont>
      <p:font typeface="Roboto"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80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44c8912e6a_0_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44c8912e6a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4c28c1f621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4c28c1f621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f87997393_0_1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44c8912e6a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44c8912e6a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824125" y="1498425"/>
            <a:ext cx="6180900" cy="151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400" b="1">
                <a:solidFill>
                  <a:srgbClr val="FFFFFF"/>
                </a:solidFill>
              </a:rPr>
              <a:t>An Energy Efficient, Real Time Task Scheduling and Resource Allocation Paradigm for Virtualized Cloud Environment</a:t>
            </a:r>
            <a:endParaRPr sz="2400" b="1">
              <a:solidFill>
                <a:srgbClr val="FFFFFF"/>
              </a:solidFill>
            </a:endParaRPr>
          </a:p>
        </p:txBody>
      </p:sp>
      <p:sp>
        <p:nvSpPr>
          <p:cNvPr id="229" name="Google Shape;229;p17"/>
          <p:cNvSpPr txBox="1">
            <a:spLocks noGrp="1"/>
          </p:cNvSpPr>
          <p:nvPr>
            <p:ph type="title" idx="4294967295"/>
          </p:nvPr>
        </p:nvSpPr>
        <p:spPr>
          <a:xfrm>
            <a:off x="4657750" y="3881425"/>
            <a:ext cx="4157700" cy="6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1" dirty="0"/>
              <a:t>A Virtualization Project by </a:t>
            </a:r>
            <a:br>
              <a:rPr lang="en-GB" sz="1800" b="1" dirty="0"/>
            </a:br>
            <a:r>
              <a:rPr lang="en-GB" sz="1800" b="1" dirty="0"/>
              <a:t>Faraz Ahmad</a:t>
            </a:r>
            <a:endParaRPr sz="18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a:p>
        </p:txBody>
      </p:sp>
      <p:sp>
        <p:nvSpPr>
          <p:cNvPr id="330" name="Google Shape;330;p2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800"/>
              <a:t>The proper analysis of task scheduling algorithms will result in designing proper, efficient and scalable infrastructures for handling tasks in a virtual cloud network. </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28"/>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997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550"/>
              <a:t>The success of virtualization and cloud computing makes an increasing number of real-time applications such as signal processing and weather forecasting run in the cloud. With the increasing popularity of virtualization, the number of tasks occurring in the virtualized environments have increased at an enormous amount. The proposed work surveys a series of currently existing task scheduling and resource allocation algorithms with respect to their characteristics and performance in order to establish a paradigm for efficient task management in a virtual cluster environment. The proposed work includes analysis and survey of various currently existing task scheduling algorithms. The various algorithms will be analyzed for scheduling criteria which are later used to find out the most efficient algorithm. The aim is to successfully implement the task scheduling algorithms and come up with a new improvements algorithm.</a:t>
            </a:r>
            <a:endParaRPr sz="1550"/>
          </a:p>
        </p:txBody>
      </p:sp>
      <p:sp>
        <p:nvSpPr>
          <p:cNvPr id="235" name="Google Shape;235;p18"/>
          <p:cNvSpPr txBox="1">
            <a:spLocks noGrp="1"/>
          </p:cNvSpPr>
          <p:nvPr>
            <p:ph type="title"/>
          </p:nvPr>
        </p:nvSpPr>
        <p:spPr>
          <a:xfrm>
            <a:off x="1297500" y="576475"/>
            <a:ext cx="4157700" cy="6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1"/>
              <a:t>Abstract</a:t>
            </a:r>
            <a:endParaRPr sz="18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4017900" y="340850"/>
            <a:ext cx="35022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Methods</a:t>
            </a:r>
            <a:endParaRPr/>
          </a:p>
        </p:txBody>
      </p:sp>
      <p:sp>
        <p:nvSpPr>
          <p:cNvPr id="241" name="Google Shape;241;p19"/>
          <p:cNvSpPr txBox="1">
            <a:spLocks noGrp="1"/>
          </p:cNvSpPr>
          <p:nvPr>
            <p:ph type="body" idx="1"/>
          </p:nvPr>
        </p:nvSpPr>
        <p:spPr>
          <a:xfrm>
            <a:off x="4017900" y="571925"/>
            <a:ext cx="4682400" cy="21342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1600"/>
              </a:spcAft>
              <a:buNone/>
            </a:pPr>
            <a:br>
              <a:rPr lang="en-GB" sz="1550">
                <a:latin typeface="Arial"/>
                <a:ea typeface="Arial"/>
                <a:cs typeface="Arial"/>
                <a:sym typeface="Arial"/>
              </a:rPr>
            </a:br>
            <a:r>
              <a:rPr lang="en-GB" sz="1550">
                <a:latin typeface="Arial"/>
                <a:ea typeface="Arial"/>
                <a:cs typeface="Arial"/>
                <a:sym typeface="Arial"/>
              </a:rPr>
              <a:t>The algorithms to be analyzed include First Come First Serve, Shortest Job First and Max Min Scheduling, Energy aware scheduling, bidirectional bidding mechanisms etc. The simulation of virtual machines will take place on cloudsim integrated by eclipse, a java based integrated development environment. The concept of space and time shared virtual machines will also be explored. </a:t>
            </a:r>
            <a:br>
              <a:rPr lang="en-GB" sz="1550">
                <a:latin typeface="Arial"/>
                <a:ea typeface="Arial"/>
                <a:cs typeface="Arial"/>
                <a:sym typeface="Arial"/>
              </a:rPr>
            </a:br>
            <a:br>
              <a:rPr lang="en-GB" sz="1550">
                <a:latin typeface="Arial"/>
                <a:ea typeface="Arial"/>
                <a:cs typeface="Arial"/>
                <a:sym typeface="Arial"/>
              </a:rPr>
            </a:br>
            <a:r>
              <a:rPr lang="en-GB" sz="1550" b="1">
                <a:latin typeface="Arial"/>
                <a:ea typeface="Arial"/>
                <a:cs typeface="Arial"/>
                <a:sym typeface="Arial"/>
              </a:rPr>
              <a:t>Keywords: Virtualization, Virtualized Cloud, Task Scheduling, Resource Allocation.</a:t>
            </a:r>
            <a:br>
              <a:rPr lang="en-GB" b="1">
                <a:latin typeface="Arial"/>
                <a:ea typeface="Arial"/>
                <a:cs typeface="Arial"/>
                <a:sym typeface="Arial"/>
              </a:rPr>
            </a:br>
            <a:endParaRPr b="1">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0"/>
          <p:cNvSpPr txBox="1">
            <a:spLocks noGrp="1"/>
          </p:cNvSpPr>
          <p:nvPr>
            <p:ph type="title"/>
          </p:nvPr>
        </p:nvSpPr>
        <p:spPr>
          <a:xfrm>
            <a:off x="1297500" y="1132625"/>
            <a:ext cx="7038900" cy="997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800"/>
              <a:t>There is a paradigm shift by using technology as a utility by end users. Cloud computing paradigm is following the characteristics of utility based computing. Under the category of distributed computing, utility computing includes grid and cloud computing. This research work highlights the efficient task scheduling at the virtual machine level. When tasks are scheduled over the virtual machine users need to allocate the tasks to the respective virtual machines.</a:t>
            </a:r>
            <a:endParaRPr sz="1800"/>
          </a:p>
        </p:txBody>
      </p:sp>
      <p:sp>
        <p:nvSpPr>
          <p:cNvPr id="247" name="Google Shape;247;p20"/>
          <p:cNvSpPr txBox="1">
            <a:spLocks noGrp="1"/>
          </p:cNvSpPr>
          <p:nvPr>
            <p:ph type="title"/>
          </p:nvPr>
        </p:nvSpPr>
        <p:spPr>
          <a:xfrm>
            <a:off x="1297500" y="469325"/>
            <a:ext cx="4157700" cy="6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1"/>
              <a:t>Problem Statement</a:t>
            </a:r>
            <a:endParaRPr sz="1800" b="1"/>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Metrics for Designing a Good Task Scheduling Algorithm</a:t>
            </a:r>
            <a:endParaRPr/>
          </a:p>
        </p:txBody>
      </p:sp>
      <p:sp>
        <p:nvSpPr>
          <p:cNvPr id="253" name="Google Shape;253;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AutoNum type="arabicPeriod"/>
            </a:pPr>
            <a:r>
              <a:rPr lang="en-GB" sz="2200"/>
              <a:t>Increased Efficiency</a:t>
            </a:r>
            <a:endParaRPr sz="2200"/>
          </a:p>
          <a:p>
            <a:pPr marL="457200" lvl="0" indent="-368300" algn="just" rtl="0">
              <a:spcBef>
                <a:spcPts val="0"/>
              </a:spcBef>
              <a:spcAft>
                <a:spcPts val="0"/>
              </a:spcAft>
              <a:buSzPts val="2200"/>
              <a:buAutoNum type="arabicPeriod"/>
            </a:pPr>
            <a:r>
              <a:rPr lang="en-GB" sz="2200"/>
              <a:t>Reduced Throughput</a:t>
            </a:r>
            <a:endParaRPr sz="2200"/>
          </a:p>
          <a:p>
            <a:pPr marL="457200" lvl="0" indent="-368300" algn="just" rtl="0">
              <a:spcBef>
                <a:spcPts val="0"/>
              </a:spcBef>
              <a:spcAft>
                <a:spcPts val="0"/>
              </a:spcAft>
              <a:buSzPts val="2200"/>
              <a:buAutoNum type="arabicPeriod"/>
            </a:pPr>
            <a:r>
              <a:rPr lang="en-GB" sz="2200"/>
              <a:t>Performance of individual machines in Virtual Clusters</a:t>
            </a:r>
            <a:endParaRPr sz="2200"/>
          </a:p>
          <a:p>
            <a:pPr marL="457200" lvl="0" indent="-368300" algn="just" rtl="0">
              <a:spcBef>
                <a:spcPts val="0"/>
              </a:spcBef>
              <a:spcAft>
                <a:spcPts val="0"/>
              </a:spcAft>
              <a:buSzPts val="2200"/>
              <a:buAutoNum type="arabicPeriod"/>
            </a:pPr>
            <a:r>
              <a:rPr lang="en-GB" sz="2200"/>
              <a:t>Increased Fault Tolerance</a:t>
            </a:r>
            <a:endParaRPr sz="2200"/>
          </a:p>
          <a:p>
            <a:pPr marL="457200" lvl="0" indent="-368300" algn="just" rtl="0">
              <a:spcBef>
                <a:spcPts val="0"/>
              </a:spcBef>
              <a:spcAft>
                <a:spcPts val="0"/>
              </a:spcAft>
              <a:buSzPts val="2200"/>
              <a:buAutoNum type="arabicPeriod"/>
            </a:pPr>
            <a:r>
              <a:rPr lang="en-GB" sz="2200"/>
              <a:t>Scalable through use architectural and deployment paradigms.</a:t>
            </a:r>
            <a:endParaRPr sz="2200"/>
          </a:p>
          <a:p>
            <a:pPr marL="457200" lvl="0" indent="-368300" algn="just" rtl="0">
              <a:spcBef>
                <a:spcPts val="0"/>
              </a:spcBef>
              <a:spcAft>
                <a:spcPts val="0"/>
              </a:spcAft>
              <a:buSzPts val="2200"/>
              <a:buAutoNum type="arabicPeriod"/>
            </a:pPr>
            <a:r>
              <a:rPr lang="en-GB" sz="2200"/>
              <a:t>Less Power Consumption</a:t>
            </a:r>
            <a:endParaRPr sz="2200"/>
          </a:p>
          <a:p>
            <a:pPr marL="0" lvl="0" indent="0" algn="l" rtl="0">
              <a:spcBef>
                <a:spcPts val="1600"/>
              </a:spcBef>
              <a:spcAft>
                <a:spcPts val="0"/>
              </a:spcAft>
              <a:buNone/>
            </a:pPr>
            <a:endParaRPr>
              <a:latin typeface="Arial"/>
              <a:ea typeface="Arial"/>
              <a:cs typeface="Arial"/>
              <a:sym typeface="Arial"/>
            </a:endParaRPr>
          </a:p>
          <a:p>
            <a:pPr marL="0" lvl="0" indent="0" algn="l" rtl="0">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the proposed work aims to achieve</a:t>
            </a:r>
            <a:endParaRPr/>
          </a:p>
        </p:txBody>
      </p:sp>
      <p:sp>
        <p:nvSpPr>
          <p:cNvPr id="259" name="Google Shape;259;p22"/>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0" name="Google Shape;260;p22"/>
          <p:cNvSpPr txBox="1">
            <a:spLocks noGrp="1"/>
          </p:cNvSpPr>
          <p:nvPr>
            <p:ph type="body" idx="1"/>
          </p:nvPr>
        </p:nvSpPr>
        <p:spPr>
          <a:xfrm>
            <a:off x="2030400" y="174367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Perform a research study on the various task scheduling algorithms used for scheduling virtual machines in a virtual cloud environment. </a:t>
            </a:r>
            <a:endParaRPr>
              <a:solidFill>
                <a:srgbClr val="FFFFFF"/>
              </a:solidFill>
            </a:endParaRPr>
          </a:p>
        </p:txBody>
      </p:sp>
      <p:sp>
        <p:nvSpPr>
          <p:cNvPr id="261" name="Google Shape;261;p22"/>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2" name="Google Shape;262;p22"/>
          <p:cNvSpPr txBox="1">
            <a:spLocks noGrp="1"/>
          </p:cNvSpPr>
          <p:nvPr>
            <p:ph type="body" idx="1"/>
          </p:nvPr>
        </p:nvSpPr>
        <p:spPr>
          <a:xfrm>
            <a:off x="2030400" y="26585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Explore the importance of time and space shared virtual machines</a:t>
            </a:r>
            <a:br>
              <a:rPr lang="en-GB">
                <a:solidFill>
                  <a:srgbClr val="FFFFFF"/>
                </a:solidFill>
              </a:rPr>
            </a:br>
            <a:endParaRPr>
              <a:solidFill>
                <a:srgbClr val="FFFFFF"/>
              </a:solidFill>
            </a:endParaRPr>
          </a:p>
        </p:txBody>
      </p:sp>
      <p:sp>
        <p:nvSpPr>
          <p:cNvPr id="263" name="Google Shape;263;p22"/>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4" name="Google Shape;264;p22"/>
          <p:cNvSpPr txBox="1">
            <a:spLocks noGrp="1"/>
          </p:cNvSpPr>
          <p:nvPr>
            <p:ph type="body" idx="1"/>
          </p:nvPr>
        </p:nvSpPr>
        <p:spPr>
          <a:xfrm>
            <a:off x="2030400" y="35733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Implement the various task scheduling algorithms in the cloudsim toolkit, a java framework for simulating virtualized environments. </a:t>
            </a:r>
            <a:endParaRPr/>
          </a:p>
          <a:p>
            <a:pPr marL="0" lvl="0" indent="0" algn="l" rtl="0">
              <a:spcBef>
                <a:spcPts val="1600"/>
              </a:spcBef>
              <a:spcAft>
                <a:spcPts val="16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3"/>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Tools Used</a:t>
            </a:r>
            <a:endParaRPr/>
          </a:p>
        </p:txBody>
      </p:sp>
      <p:sp>
        <p:nvSpPr>
          <p:cNvPr id="270" name="Google Shape;270;p23"/>
          <p:cNvSpPr txBox="1">
            <a:spLocks noGrp="1"/>
          </p:cNvSpPr>
          <p:nvPr>
            <p:ph type="body" idx="1"/>
          </p:nvPr>
        </p:nvSpPr>
        <p:spPr>
          <a:xfrm>
            <a:off x="1297500" y="1101250"/>
            <a:ext cx="3798900" cy="24159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FFFFFF"/>
              </a:buClr>
              <a:buSzPts val="1300"/>
              <a:buChar char="●"/>
            </a:pPr>
            <a:r>
              <a:rPr lang="en-GB">
                <a:solidFill>
                  <a:srgbClr val="FFFFFF"/>
                </a:solidFill>
              </a:rPr>
              <a:t>Java</a:t>
            </a:r>
            <a:endParaRPr>
              <a:solidFill>
                <a:srgbClr val="FFFFFF"/>
              </a:solidFill>
            </a:endParaRPr>
          </a:p>
          <a:p>
            <a:pPr marL="457200" lvl="0" indent="-311150" algn="l" rtl="0">
              <a:spcBef>
                <a:spcPts val="0"/>
              </a:spcBef>
              <a:spcAft>
                <a:spcPts val="0"/>
              </a:spcAft>
              <a:buClr>
                <a:srgbClr val="FFFFFF"/>
              </a:buClr>
              <a:buSzPts val="1300"/>
              <a:buChar char="●"/>
            </a:pPr>
            <a:r>
              <a:rPr lang="en-GB">
                <a:solidFill>
                  <a:srgbClr val="FFFFFF"/>
                </a:solidFill>
              </a:rPr>
              <a:t>Cloud SimToolKit</a:t>
            </a:r>
            <a:endParaRPr>
              <a:solidFill>
                <a:srgbClr val="FFFFFF"/>
              </a:solidFill>
            </a:endParaRPr>
          </a:p>
          <a:p>
            <a:pPr marL="457200" lvl="0" indent="-311150" algn="l" rtl="0">
              <a:spcBef>
                <a:spcPts val="0"/>
              </a:spcBef>
              <a:spcAft>
                <a:spcPts val="0"/>
              </a:spcAft>
              <a:buClr>
                <a:srgbClr val="FFFFFF"/>
              </a:buClr>
              <a:buSzPts val="1300"/>
              <a:buChar char="●"/>
            </a:pPr>
            <a:r>
              <a:rPr lang="en-GB">
                <a:solidFill>
                  <a:srgbClr val="FFFFFF"/>
                </a:solidFill>
              </a:rPr>
              <a:t>Eclipse IDE</a:t>
            </a:r>
            <a:endParaRPr>
              <a:solidFill>
                <a:srgbClr val="FFFFFF"/>
              </a:solidFill>
            </a:endParaRPr>
          </a:p>
        </p:txBody>
      </p:sp>
      <p:sp>
        <p:nvSpPr>
          <p:cNvPr id="271" name="Google Shape;271;p23"/>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pic>
        <p:nvPicPr>
          <p:cNvPr id="272" name="Google Shape;272;p23"/>
          <p:cNvPicPr preferRelativeResize="0"/>
          <p:nvPr/>
        </p:nvPicPr>
        <p:blipFill>
          <a:blip r:embed="rId3">
            <a:alphaModFix/>
          </a:blip>
          <a:stretch>
            <a:fillRect/>
          </a:stretch>
        </p:blipFill>
        <p:spPr>
          <a:xfrm>
            <a:off x="4141450" y="878900"/>
            <a:ext cx="4729350" cy="3648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How it works</a:t>
            </a:r>
            <a:endParaRPr/>
          </a:p>
        </p:txBody>
      </p:sp>
      <p:sp>
        <p:nvSpPr>
          <p:cNvPr id="278" name="Google Shape;278;p24"/>
          <p:cNvSpPr txBox="1"/>
          <p:nvPr/>
        </p:nvSpPr>
        <p:spPr>
          <a:xfrm>
            <a:off x="812750" y="19073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latin typeface="Montserrat"/>
                <a:ea typeface="Montserrat"/>
                <a:cs typeface="Montserrat"/>
                <a:sym typeface="Montserrat"/>
              </a:rPr>
              <a:t>Cloud Information Service</a:t>
            </a:r>
            <a:endParaRPr/>
          </a:p>
        </p:txBody>
      </p:sp>
      <p:sp>
        <p:nvSpPr>
          <p:cNvPr id="279" name="Google Shape;279;p24"/>
          <p:cNvSpPr txBox="1"/>
          <p:nvPr/>
        </p:nvSpPr>
        <p:spPr>
          <a:xfrm>
            <a:off x="812750" y="2598375"/>
            <a:ext cx="1991400" cy="44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D9D9D9"/>
                </a:solidFill>
                <a:latin typeface="Lato"/>
                <a:ea typeface="Lato"/>
                <a:cs typeface="Lato"/>
                <a:sym typeface="Lato"/>
              </a:rPr>
              <a:t>Registry which contains the resources on the cloud like the data centre and hosts or virtual machines </a:t>
            </a:r>
            <a:endParaRPr sz="1000">
              <a:solidFill>
                <a:srgbClr val="D9D9D9"/>
              </a:solidFill>
              <a:latin typeface="Lato"/>
              <a:ea typeface="Lato"/>
              <a:cs typeface="Lato"/>
              <a:sym typeface="Lato"/>
            </a:endParaRPr>
          </a:p>
        </p:txBody>
      </p:sp>
      <p:sp>
        <p:nvSpPr>
          <p:cNvPr id="280" name="Google Shape;280;p24"/>
          <p:cNvSpPr txBox="1"/>
          <p:nvPr/>
        </p:nvSpPr>
        <p:spPr>
          <a:xfrm>
            <a:off x="812750" y="3320125"/>
            <a:ext cx="19914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latin typeface="Montserrat"/>
                <a:ea typeface="Montserrat"/>
                <a:cs typeface="Montserrat"/>
                <a:sym typeface="Montserrat"/>
              </a:rPr>
              <a:t>Creating a data centre</a:t>
            </a:r>
            <a:endParaRPr/>
          </a:p>
        </p:txBody>
      </p:sp>
      <p:sp>
        <p:nvSpPr>
          <p:cNvPr id="281" name="Google Shape;281;p24"/>
          <p:cNvSpPr txBox="1"/>
          <p:nvPr/>
        </p:nvSpPr>
        <p:spPr>
          <a:xfrm>
            <a:off x="812750" y="4011125"/>
            <a:ext cx="2095200" cy="4440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1600"/>
              </a:spcAft>
              <a:buNone/>
            </a:pPr>
            <a:r>
              <a:rPr lang="en-GB" sz="1000">
                <a:solidFill>
                  <a:srgbClr val="D9D9D9"/>
                </a:solidFill>
                <a:latin typeface="Lato"/>
                <a:ea typeface="Lato"/>
                <a:cs typeface="Lato"/>
                <a:sym typeface="Lato"/>
              </a:rPr>
              <a:t>Each data centre has a host and every host has a hardware configuration like number of processing elements, RAM</a:t>
            </a:r>
            <a:endParaRPr sz="1000">
              <a:solidFill>
                <a:srgbClr val="D9D9D9"/>
              </a:solidFill>
              <a:latin typeface="Lato"/>
              <a:ea typeface="Lato"/>
              <a:cs typeface="Lato"/>
              <a:sym typeface="Lato"/>
            </a:endParaRPr>
          </a:p>
        </p:txBody>
      </p:sp>
      <p:sp>
        <p:nvSpPr>
          <p:cNvPr id="282" name="Google Shape;282;p24"/>
          <p:cNvSpPr txBox="1"/>
          <p:nvPr/>
        </p:nvSpPr>
        <p:spPr>
          <a:xfrm>
            <a:off x="6548585" y="19073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Simulate</a:t>
            </a:r>
            <a:endParaRPr/>
          </a:p>
        </p:txBody>
      </p:sp>
      <p:sp>
        <p:nvSpPr>
          <p:cNvPr id="283" name="Google Shape;283;p24"/>
          <p:cNvSpPr txBox="1"/>
          <p:nvPr/>
        </p:nvSpPr>
        <p:spPr>
          <a:xfrm>
            <a:off x="6548585" y="23505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D9D9D9"/>
                </a:solidFill>
                <a:latin typeface="Lato"/>
                <a:ea typeface="Lato"/>
                <a:cs typeface="Lato"/>
                <a:sym typeface="Lato"/>
              </a:rPr>
              <a:t>After all the details are established, cloudlets( tasks) are assigned to the data centers. </a:t>
            </a:r>
            <a:endParaRPr sz="1000">
              <a:solidFill>
                <a:srgbClr val="D9D9D9"/>
              </a:solidFill>
              <a:latin typeface="Lato"/>
              <a:ea typeface="Lato"/>
              <a:cs typeface="Lato"/>
              <a:sym typeface="Lato"/>
            </a:endParaRPr>
          </a:p>
        </p:txBody>
      </p:sp>
      <p:sp>
        <p:nvSpPr>
          <p:cNvPr id="284" name="Google Shape;284;p24"/>
          <p:cNvSpPr txBox="1"/>
          <p:nvPr/>
        </p:nvSpPr>
        <p:spPr>
          <a:xfrm>
            <a:off x="6548585" y="30563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latin typeface="Montserrat"/>
                <a:ea typeface="Montserrat"/>
                <a:cs typeface="Montserrat"/>
                <a:sym typeface="Montserrat"/>
              </a:rPr>
              <a:t>Host Virtualisation</a:t>
            </a:r>
            <a:endParaRPr/>
          </a:p>
        </p:txBody>
      </p:sp>
      <p:sp>
        <p:nvSpPr>
          <p:cNvPr id="285" name="Google Shape;285;p24"/>
          <p:cNvSpPr txBox="1"/>
          <p:nvPr/>
        </p:nvSpPr>
        <p:spPr>
          <a:xfrm>
            <a:off x="6548575" y="3865925"/>
            <a:ext cx="2204700" cy="589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D9D9D9"/>
                </a:solidFill>
                <a:latin typeface="Lato"/>
                <a:ea typeface="Lato"/>
                <a:cs typeface="Lato"/>
                <a:sym typeface="Lato"/>
              </a:rPr>
              <a:t>The host is virtualized into a number of virtual machines and host can have a number of virtual machines. A broker is created which takes tasks from the CIS and submits it to the data centre</a:t>
            </a:r>
            <a:endParaRPr sz="1000">
              <a:solidFill>
                <a:srgbClr val="D9D9D9"/>
              </a:solidFill>
              <a:latin typeface="Lato"/>
              <a:ea typeface="Lato"/>
              <a:cs typeface="Lato"/>
              <a:sym typeface="Lato"/>
            </a:endParaRPr>
          </a:p>
        </p:txBody>
      </p:sp>
      <p:cxnSp>
        <p:nvCxnSpPr>
          <p:cNvPr id="286" name="Google Shape;286;p24"/>
          <p:cNvCxnSpPr/>
          <p:nvPr/>
        </p:nvCxnSpPr>
        <p:spPr>
          <a:xfrm flipH="1">
            <a:off x="780745" y="16418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287" name="Google Shape;287;p24"/>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288" name="Google Shape;288;p24"/>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289" name="Google Shape;289;p24"/>
          <p:cNvCxnSpPr/>
          <p:nvPr/>
        </p:nvCxnSpPr>
        <p:spPr>
          <a:xfrm flipH="1">
            <a:off x="780745" y="460062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290" name="Google Shape;290;p24"/>
          <p:cNvSpPr/>
          <p:nvPr/>
        </p:nvSpPr>
        <p:spPr>
          <a:xfrm>
            <a:off x="3171573" y="1660783"/>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4"/>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4"/>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4"/>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294;p24"/>
          <p:cNvGrpSpPr/>
          <p:nvPr/>
        </p:nvGrpSpPr>
        <p:grpSpPr>
          <a:xfrm>
            <a:off x="3078687" y="2700858"/>
            <a:ext cx="737729" cy="737729"/>
            <a:chOff x="2920647" y="2157958"/>
            <a:chExt cx="827700" cy="827700"/>
          </a:xfrm>
        </p:grpSpPr>
        <p:sp>
          <p:nvSpPr>
            <p:cNvPr id="295" name="Google Shape;295;p24"/>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24"/>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298" name="Google Shape;298;p24"/>
          <p:cNvGrpSpPr/>
          <p:nvPr/>
        </p:nvGrpSpPr>
        <p:grpSpPr>
          <a:xfrm rot="-5400000">
            <a:off x="4225338" y="3802929"/>
            <a:ext cx="737729" cy="737729"/>
            <a:chOff x="2920647" y="2157958"/>
            <a:chExt cx="827700" cy="827700"/>
          </a:xfrm>
        </p:grpSpPr>
        <p:sp>
          <p:nvSpPr>
            <p:cNvPr id="299" name="Google Shape;299;p24"/>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24"/>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302" name="Google Shape;302;p24"/>
          <p:cNvGrpSpPr/>
          <p:nvPr/>
        </p:nvGrpSpPr>
        <p:grpSpPr>
          <a:xfrm>
            <a:off x="5313093" y="2700655"/>
            <a:ext cx="737804" cy="737804"/>
            <a:chOff x="5428888" y="2158023"/>
            <a:chExt cx="828900" cy="828900"/>
          </a:xfrm>
        </p:grpSpPr>
        <p:sp>
          <p:nvSpPr>
            <p:cNvPr id="303" name="Google Shape;303;p24"/>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 name="Google Shape;305;p24"/>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306" name="Google Shape;306;p24"/>
          <p:cNvGrpSpPr/>
          <p:nvPr/>
        </p:nvGrpSpPr>
        <p:grpSpPr>
          <a:xfrm rot="5400000">
            <a:off x="4193370" y="1569752"/>
            <a:ext cx="737729" cy="737729"/>
            <a:chOff x="2920647" y="2157958"/>
            <a:chExt cx="827700" cy="827700"/>
          </a:xfrm>
        </p:grpSpPr>
        <p:sp>
          <p:nvSpPr>
            <p:cNvPr id="307" name="Google Shape;307;p24"/>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24"/>
          <p:cNvSpPr txBox="1"/>
          <p:nvPr/>
        </p:nvSpPr>
        <p:spPr>
          <a:xfrm>
            <a:off x="4320431" y="17650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310" name="Google Shape;310;p24"/>
          <p:cNvSpPr/>
          <p:nvPr/>
        </p:nvSpPr>
        <p:spPr>
          <a:xfrm>
            <a:off x="37537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5"/>
          <p:cNvSpPr txBox="1">
            <a:spLocks noGrp="1"/>
          </p:cNvSpPr>
          <p:nvPr>
            <p:ph type="body" idx="1"/>
          </p:nvPr>
        </p:nvSpPr>
        <p:spPr>
          <a:xfrm>
            <a:off x="1323950" y="709600"/>
            <a:ext cx="7038900" cy="912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2200"/>
              <a:t>Gantt Chart </a:t>
            </a:r>
            <a:endParaRPr sz="2200"/>
          </a:p>
          <a:p>
            <a:pPr marL="0" lvl="0" indent="0" algn="l" rtl="0">
              <a:spcBef>
                <a:spcPts val="1600"/>
              </a:spcBef>
              <a:spcAft>
                <a:spcPts val="0"/>
              </a:spcAft>
              <a:buNone/>
            </a:pPr>
            <a:endParaRPr>
              <a:latin typeface="Arial"/>
              <a:ea typeface="Arial"/>
              <a:cs typeface="Arial"/>
              <a:sym typeface="Arial"/>
            </a:endParaRPr>
          </a:p>
          <a:p>
            <a:pPr marL="0" lvl="0" indent="0" algn="l" rtl="0">
              <a:spcBef>
                <a:spcPts val="1600"/>
              </a:spcBef>
              <a:spcAft>
                <a:spcPts val="1600"/>
              </a:spcAft>
              <a:buNone/>
            </a:pPr>
            <a:endParaRPr/>
          </a:p>
        </p:txBody>
      </p:sp>
      <p:pic>
        <p:nvPicPr>
          <p:cNvPr id="316" name="Google Shape;316;p25"/>
          <p:cNvPicPr preferRelativeResize="0"/>
          <p:nvPr/>
        </p:nvPicPr>
        <p:blipFill>
          <a:blip r:embed="rId3">
            <a:alphaModFix/>
          </a:blip>
          <a:stretch>
            <a:fillRect/>
          </a:stretch>
        </p:blipFill>
        <p:spPr>
          <a:xfrm>
            <a:off x="1690675" y="1410374"/>
            <a:ext cx="5985675" cy="2170385"/>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567</Words>
  <Application>Microsoft Office PowerPoint</Application>
  <PresentationFormat>On-screen Show (16:9)</PresentationFormat>
  <Paragraphs>43</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Lato</vt:lpstr>
      <vt:lpstr>Montserrat</vt:lpstr>
      <vt:lpstr>Roboto</vt:lpstr>
      <vt:lpstr>Arial</vt:lpstr>
      <vt:lpstr>Focus</vt:lpstr>
      <vt:lpstr>An Energy Efficient, Real Time Task Scheduling and Resource Allocation Paradigm for Virtualized Cloud Environment</vt:lpstr>
      <vt:lpstr>The success of virtualization and cloud computing makes an increasing number of real-time applications such as signal processing and weather forecasting run in the cloud. With the increasing popularity of virtualization, the number of tasks occurring in the virtualized environments have increased at an enormous amount. The proposed work surveys a series of currently existing task scheduling and resource allocation algorithms with respect to their characteristics and performance in order to establish a paradigm for efficient task management in a virtual cluster environment. The proposed work includes analysis and survey of various currently existing task scheduling algorithms. The various algorithms will be analyzed for scheduling criteria which are later used to find out the most efficient algorithm. The aim is to successfully implement the task scheduling algorithms and come up with a new improvements algorithm.</vt:lpstr>
      <vt:lpstr>Methods</vt:lpstr>
      <vt:lpstr>There is a paradigm shift by using technology as a utility by end users. Cloud computing paradigm is following the characteristics of utility based computing. Under the category of distributed computing, utility computing includes grid and cloud computing. This research work highlights the efficient task scheduling at the virtual machine level. When tasks are scheduled over the virtual machine users need to allocate the tasks to the respective virtual machines.</vt:lpstr>
      <vt:lpstr>Metrics for Designing a Good Task Scheduling Algorithm</vt:lpstr>
      <vt:lpstr>What the proposed work aims to achieve</vt:lpstr>
      <vt:lpstr>Tools Used</vt:lpstr>
      <vt:lpstr>How it works</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Energy Efficient, Real Time Task Scheduling and Resource Allocation Paradigm for Virtualized Cloud Environment</dc:title>
  <cp:lastModifiedBy>Faraz Ahmad</cp:lastModifiedBy>
  <cp:revision>1</cp:revision>
  <dcterms:modified xsi:type="dcterms:W3CDTF">2019-12-31T13:27:13Z</dcterms:modified>
</cp:coreProperties>
</file>